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56" r:id="rId5"/>
    <p:sldId id="278" r:id="rId6"/>
    <p:sldId id="283" r:id="rId7"/>
    <p:sldId id="285" r:id="rId8"/>
    <p:sldId id="287" r:id="rId9"/>
    <p:sldId id="282" r:id="rId10"/>
    <p:sldId id="288" r:id="rId11"/>
    <p:sldId id="281" r:id="rId12"/>
    <p:sldId id="279" r:id="rId13"/>
    <p:sldId id="286" r:id="rId14"/>
    <p:sldId id="28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 autoAdjust="0"/>
    <p:restoredTop sz="83169"/>
  </p:normalViewPr>
  <p:slideViewPr>
    <p:cSldViewPr snapToGrid="0">
      <p:cViewPr varScale="1">
        <p:scale>
          <a:sx n="101" d="100"/>
          <a:sy n="101" d="100"/>
        </p:scale>
        <p:origin x="664" y="200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378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2.xml"/><Relationship Id="rId1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nio.com/objects/books/design-graphic-headline-business-information-book-word-definition" TargetMode="External"/><Relationship Id="rId7" Type="http://schemas.openxmlformats.org/officeDocument/2006/relationships/image" Target="../media/image7.svg"/><Relationship Id="rId2" Type="http://schemas.microsoft.com/office/2007/relationships/hdphoto" Target="../media/hdphoto1.wdp"/><Relationship Id="rId1" Type="http://schemas.openxmlformats.org/officeDocument/2006/relationships/image" Target="../media/image3.png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nio.com/objects/books/design-graphic-headline-business-information-book-word-definition" TargetMode="External"/><Relationship Id="rId7" Type="http://schemas.openxmlformats.org/officeDocument/2006/relationships/image" Target="../media/image7.svg"/><Relationship Id="rId2" Type="http://schemas.microsoft.com/office/2007/relationships/hdphoto" Target="../media/hdphoto1.wdp"/><Relationship Id="rId1" Type="http://schemas.openxmlformats.org/officeDocument/2006/relationships/image" Target="../media/image3.png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283A4B-223F-472B-A718-9192A87F033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4898325-DDA9-4DB7-AE4A-6CB6CC67726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Ethics, in general, are like morals. </a:t>
          </a:r>
        </a:p>
      </dgm:t>
    </dgm:pt>
    <dgm:pt modelId="{B20BAC55-347C-42E4-80BF-CC4985022E31}" type="parTrans" cxnId="{55177970-556C-4BCA-B4DD-A0A01C120F7D}">
      <dgm:prSet/>
      <dgm:spPr/>
      <dgm:t>
        <a:bodyPr/>
        <a:lstStyle/>
        <a:p>
          <a:endParaRPr lang="en-US"/>
        </a:p>
      </dgm:t>
    </dgm:pt>
    <dgm:pt modelId="{801C63EA-526B-46F1-8E7D-FF5AF0C1AE27}" type="sibTrans" cxnId="{55177970-556C-4BCA-B4DD-A0A01C120F7D}">
      <dgm:prSet/>
      <dgm:spPr/>
      <dgm:t>
        <a:bodyPr/>
        <a:lstStyle/>
        <a:p>
          <a:endParaRPr lang="en-US"/>
        </a:p>
      </dgm:t>
    </dgm:pt>
    <dgm:pt modelId="{99A9CDEF-C701-41D4-92C8-359A3A58774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Ethics is the standard of the right or wrong thing. </a:t>
          </a:r>
        </a:p>
      </dgm:t>
    </dgm:pt>
    <dgm:pt modelId="{FC13E2B8-5543-4823-B5F3-CD4323DEDD91}" type="parTrans" cxnId="{E9A05177-C6BD-4E67-A9D9-8F5BB6E67171}">
      <dgm:prSet/>
      <dgm:spPr/>
      <dgm:t>
        <a:bodyPr/>
        <a:lstStyle/>
        <a:p>
          <a:endParaRPr lang="en-US"/>
        </a:p>
      </dgm:t>
    </dgm:pt>
    <dgm:pt modelId="{9DFA2B09-7BBA-4683-91CA-6015932E0B42}" type="sibTrans" cxnId="{E9A05177-C6BD-4E67-A9D9-8F5BB6E67171}">
      <dgm:prSet/>
      <dgm:spPr/>
      <dgm:t>
        <a:bodyPr/>
        <a:lstStyle/>
        <a:p>
          <a:endParaRPr lang="en-US"/>
        </a:p>
      </dgm:t>
    </dgm:pt>
    <dgm:pt modelId="{495E714E-3409-4EA8-AA53-01F7F48127F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Morals is the personal viewpoint of the right or wrong thing. </a:t>
          </a:r>
        </a:p>
      </dgm:t>
    </dgm:pt>
    <dgm:pt modelId="{15833989-95BC-47DD-B4BE-F12E3F0B726A}" type="parTrans" cxnId="{967B7350-F719-4538-B2B2-94233EE199D4}">
      <dgm:prSet/>
      <dgm:spPr/>
      <dgm:t>
        <a:bodyPr/>
        <a:lstStyle/>
        <a:p>
          <a:endParaRPr lang="en-US"/>
        </a:p>
      </dgm:t>
    </dgm:pt>
    <dgm:pt modelId="{D9E382D2-882F-4BBA-8761-9AB075775B02}" type="sibTrans" cxnId="{967B7350-F719-4538-B2B2-94233EE199D4}">
      <dgm:prSet/>
      <dgm:spPr/>
      <dgm:t>
        <a:bodyPr/>
        <a:lstStyle/>
        <a:p>
          <a:endParaRPr lang="en-US"/>
        </a:p>
      </dgm:t>
    </dgm:pt>
    <dgm:pt modelId="{9D1951EC-5913-420C-9328-582B4607758A}" type="pres">
      <dgm:prSet presAssocID="{4A283A4B-223F-472B-A718-9192A87F0335}" presName="root" presStyleCnt="0">
        <dgm:presLayoutVars>
          <dgm:dir/>
          <dgm:resizeHandles val="exact"/>
        </dgm:presLayoutVars>
      </dgm:prSet>
      <dgm:spPr/>
    </dgm:pt>
    <dgm:pt modelId="{7CF73EB4-9EF8-4C56-9533-439438CEF7EA}" type="pres">
      <dgm:prSet presAssocID="{C4898325-DDA9-4DB7-AE4A-6CB6CC67726F}" presName="compNode" presStyleCnt="0"/>
      <dgm:spPr/>
    </dgm:pt>
    <dgm:pt modelId="{0E73B1C9-17E4-4F69-99D5-7B7F6F706670}" type="pres">
      <dgm:prSet presAssocID="{C4898325-DDA9-4DB7-AE4A-6CB6CC67726F}" presName="bgRect" presStyleLbl="bgShp" presStyleIdx="0" presStyleCnt="3"/>
      <dgm:spPr/>
    </dgm:pt>
    <dgm:pt modelId="{8AD18A3E-FCFF-4C95-9FB4-F3A2778F3798}" type="pres">
      <dgm:prSet presAssocID="{C4898325-DDA9-4DB7-AE4A-6CB6CC67726F}" presName="iconRect" presStyleLbl="node1" presStyleIdx="0" presStyleCnt="3"/>
      <dgm:spPr>
        <a:blipFill>
          <a:blip xmlns:r="http://schemas.openxmlformats.org/officeDocument/2006/relationships" r:embed="rId1">
            <a:duotone>
              <a:schemeClr val="accent2">
                <a:shade val="45000"/>
                <a:satMod val="135000"/>
              </a:schemeClr>
              <a:prstClr val="white"/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25000" b="-25000"/>
          </a:stretch>
        </a:blipFill>
      </dgm:spPr>
    </dgm:pt>
    <dgm:pt modelId="{C9218799-5395-447C-8758-97E70DFA8D9C}" type="pres">
      <dgm:prSet presAssocID="{C4898325-DDA9-4DB7-AE4A-6CB6CC67726F}" presName="spaceRect" presStyleCnt="0"/>
      <dgm:spPr/>
    </dgm:pt>
    <dgm:pt modelId="{D9DA4983-F5D3-4B99-96CD-5BC4F0F96F52}" type="pres">
      <dgm:prSet presAssocID="{C4898325-DDA9-4DB7-AE4A-6CB6CC67726F}" presName="parTx" presStyleLbl="revTx" presStyleIdx="0" presStyleCnt="3">
        <dgm:presLayoutVars>
          <dgm:chMax val="0"/>
          <dgm:chPref val="0"/>
        </dgm:presLayoutVars>
      </dgm:prSet>
      <dgm:spPr/>
    </dgm:pt>
    <dgm:pt modelId="{FFD49E57-FE44-483F-99C5-1DFFF66424DE}" type="pres">
      <dgm:prSet presAssocID="{801C63EA-526B-46F1-8E7D-FF5AF0C1AE27}" presName="sibTrans" presStyleCnt="0"/>
      <dgm:spPr/>
    </dgm:pt>
    <dgm:pt modelId="{CAA6DD7C-6446-42CD-9CAB-BD4ACB41CCC2}" type="pres">
      <dgm:prSet presAssocID="{99A9CDEF-C701-41D4-92C8-359A3A58774D}" presName="compNode" presStyleCnt="0"/>
      <dgm:spPr/>
    </dgm:pt>
    <dgm:pt modelId="{ECDBEA42-5372-4C97-90D9-AEA051DC54DB}" type="pres">
      <dgm:prSet presAssocID="{99A9CDEF-C701-41D4-92C8-359A3A58774D}" presName="bgRect" presStyleLbl="bgShp" presStyleIdx="1" presStyleCnt="3"/>
      <dgm:spPr/>
    </dgm:pt>
    <dgm:pt modelId="{864941D0-CCD0-4040-A13C-9D179A165A8C}" type="pres">
      <dgm:prSet presAssocID="{99A9CDEF-C701-41D4-92C8-359A3A58774D}" presName="iconRect" presStyleLbl="node1" presStyleIdx="1" presStyleCnt="3"/>
      <dgm:spPr>
        <a:blipFill dpi="0" rotWithShape="1">
          <a:blip xmlns:r="http://schemas.openxmlformats.org/officeDocument/2006/relationships" r:embed="rId4">
            <a:alphaModFix amt="76897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AD3B60E9-ABB1-498A-A1F5-6252722C12F6}" type="pres">
      <dgm:prSet presAssocID="{99A9CDEF-C701-41D4-92C8-359A3A58774D}" presName="spaceRect" presStyleCnt="0"/>
      <dgm:spPr/>
    </dgm:pt>
    <dgm:pt modelId="{D8A9CA38-677C-4052-9217-C335E48B7DDC}" type="pres">
      <dgm:prSet presAssocID="{99A9CDEF-C701-41D4-92C8-359A3A58774D}" presName="parTx" presStyleLbl="revTx" presStyleIdx="1" presStyleCnt="3">
        <dgm:presLayoutVars>
          <dgm:chMax val="0"/>
          <dgm:chPref val="0"/>
        </dgm:presLayoutVars>
      </dgm:prSet>
      <dgm:spPr/>
    </dgm:pt>
    <dgm:pt modelId="{E6852288-6771-4310-9957-CAB45C24C14A}" type="pres">
      <dgm:prSet presAssocID="{9DFA2B09-7BBA-4683-91CA-6015932E0B42}" presName="sibTrans" presStyleCnt="0"/>
      <dgm:spPr/>
    </dgm:pt>
    <dgm:pt modelId="{0AC02522-39FC-4DB5-BC09-B3C3206D26F3}" type="pres">
      <dgm:prSet presAssocID="{495E714E-3409-4EA8-AA53-01F7F48127F1}" presName="compNode" presStyleCnt="0"/>
      <dgm:spPr/>
    </dgm:pt>
    <dgm:pt modelId="{AAF4ADC3-5985-444F-9123-9EDBF9C0B4DF}" type="pres">
      <dgm:prSet presAssocID="{495E714E-3409-4EA8-AA53-01F7F48127F1}" presName="bgRect" presStyleLbl="bgShp" presStyleIdx="2" presStyleCnt="3"/>
      <dgm:spPr/>
    </dgm:pt>
    <dgm:pt modelId="{9764DC8F-5DD5-4B34-BA11-B246A946AAAC}" type="pres">
      <dgm:prSet presAssocID="{495E714E-3409-4EA8-AA53-01F7F48127F1}" presName="iconRect" presStyleLbl="node1" presStyleIdx="2" presStyleCnt="3"/>
      <dgm:spPr>
        <a:blipFill dpi="0" rotWithShape="1">
          <a:blip xmlns:r="http://schemas.openxmlformats.org/officeDocument/2006/relationships" r:embed="rId6">
            <a:alphaModFix amt="77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Judge"/>
        </a:ext>
      </dgm:extLst>
    </dgm:pt>
    <dgm:pt modelId="{861C1644-BF1C-4F7E-B2CE-DCFE75AAA7B9}" type="pres">
      <dgm:prSet presAssocID="{495E714E-3409-4EA8-AA53-01F7F48127F1}" presName="spaceRect" presStyleCnt="0"/>
      <dgm:spPr/>
    </dgm:pt>
    <dgm:pt modelId="{125870E3-C4FC-45AD-9388-CC59C32BB741}" type="pres">
      <dgm:prSet presAssocID="{495E714E-3409-4EA8-AA53-01F7F48127F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E7BC7941-2EAB-4449-87FC-151B3C6D7019}" type="presOf" srcId="{99A9CDEF-C701-41D4-92C8-359A3A58774D}" destId="{D8A9CA38-677C-4052-9217-C335E48B7DDC}" srcOrd="0" destOrd="0" presId="urn:microsoft.com/office/officeart/2018/2/layout/IconVerticalSolidList"/>
    <dgm:cxn modelId="{967B7350-F719-4538-B2B2-94233EE199D4}" srcId="{4A283A4B-223F-472B-A718-9192A87F0335}" destId="{495E714E-3409-4EA8-AA53-01F7F48127F1}" srcOrd="2" destOrd="0" parTransId="{15833989-95BC-47DD-B4BE-F12E3F0B726A}" sibTransId="{D9E382D2-882F-4BBA-8761-9AB075775B02}"/>
    <dgm:cxn modelId="{55177970-556C-4BCA-B4DD-A0A01C120F7D}" srcId="{4A283A4B-223F-472B-A718-9192A87F0335}" destId="{C4898325-DDA9-4DB7-AE4A-6CB6CC67726F}" srcOrd="0" destOrd="0" parTransId="{B20BAC55-347C-42E4-80BF-CC4985022E31}" sibTransId="{801C63EA-526B-46F1-8E7D-FF5AF0C1AE27}"/>
    <dgm:cxn modelId="{E9A05177-C6BD-4E67-A9D9-8F5BB6E67171}" srcId="{4A283A4B-223F-472B-A718-9192A87F0335}" destId="{99A9CDEF-C701-41D4-92C8-359A3A58774D}" srcOrd="1" destOrd="0" parTransId="{FC13E2B8-5543-4823-B5F3-CD4323DEDD91}" sibTransId="{9DFA2B09-7BBA-4683-91CA-6015932E0B42}"/>
    <dgm:cxn modelId="{E3FC7478-4E99-DB42-A015-B88C806FABF6}" type="presOf" srcId="{4A283A4B-223F-472B-A718-9192A87F0335}" destId="{9D1951EC-5913-420C-9328-582B4607758A}" srcOrd="0" destOrd="0" presId="urn:microsoft.com/office/officeart/2018/2/layout/IconVerticalSolidList"/>
    <dgm:cxn modelId="{D2529EBF-184D-E54D-A940-ABCAAD63BCCD}" type="presOf" srcId="{C4898325-DDA9-4DB7-AE4A-6CB6CC67726F}" destId="{D9DA4983-F5D3-4B99-96CD-5BC4F0F96F52}" srcOrd="0" destOrd="0" presId="urn:microsoft.com/office/officeart/2018/2/layout/IconVerticalSolidList"/>
    <dgm:cxn modelId="{29CDC7FF-7614-D84E-8080-D5124526494E}" type="presOf" srcId="{495E714E-3409-4EA8-AA53-01F7F48127F1}" destId="{125870E3-C4FC-45AD-9388-CC59C32BB741}" srcOrd="0" destOrd="0" presId="urn:microsoft.com/office/officeart/2018/2/layout/IconVerticalSolidList"/>
    <dgm:cxn modelId="{B4134A52-F3EF-8D42-B906-C02028EB6A74}" type="presParOf" srcId="{9D1951EC-5913-420C-9328-582B4607758A}" destId="{7CF73EB4-9EF8-4C56-9533-439438CEF7EA}" srcOrd="0" destOrd="0" presId="urn:microsoft.com/office/officeart/2018/2/layout/IconVerticalSolidList"/>
    <dgm:cxn modelId="{A1362D81-B6A6-A147-AAE6-DB443FD91039}" type="presParOf" srcId="{7CF73EB4-9EF8-4C56-9533-439438CEF7EA}" destId="{0E73B1C9-17E4-4F69-99D5-7B7F6F706670}" srcOrd="0" destOrd="0" presId="urn:microsoft.com/office/officeart/2018/2/layout/IconVerticalSolidList"/>
    <dgm:cxn modelId="{AEE648E9-D882-0844-8C7A-3896BC11C94C}" type="presParOf" srcId="{7CF73EB4-9EF8-4C56-9533-439438CEF7EA}" destId="{8AD18A3E-FCFF-4C95-9FB4-F3A2778F3798}" srcOrd="1" destOrd="0" presId="urn:microsoft.com/office/officeart/2018/2/layout/IconVerticalSolidList"/>
    <dgm:cxn modelId="{DCD96FA4-1986-224E-809C-E6CDE295609F}" type="presParOf" srcId="{7CF73EB4-9EF8-4C56-9533-439438CEF7EA}" destId="{C9218799-5395-447C-8758-97E70DFA8D9C}" srcOrd="2" destOrd="0" presId="urn:microsoft.com/office/officeart/2018/2/layout/IconVerticalSolidList"/>
    <dgm:cxn modelId="{8A1ABDE1-14E1-5442-BCC8-1880D07246B8}" type="presParOf" srcId="{7CF73EB4-9EF8-4C56-9533-439438CEF7EA}" destId="{D9DA4983-F5D3-4B99-96CD-5BC4F0F96F52}" srcOrd="3" destOrd="0" presId="urn:microsoft.com/office/officeart/2018/2/layout/IconVerticalSolidList"/>
    <dgm:cxn modelId="{8C2A5C48-5870-0544-810A-0CE145E92E74}" type="presParOf" srcId="{9D1951EC-5913-420C-9328-582B4607758A}" destId="{FFD49E57-FE44-483F-99C5-1DFFF66424DE}" srcOrd="1" destOrd="0" presId="urn:microsoft.com/office/officeart/2018/2/layout/IconVerticalSolidList"/>
    <dgm:cxn modelId="{87B38983-FA26-4E49-B127-17A75E6C1C14}" type="presParOf" srcId="{9D1951EC-5913-420C-9328-582B4607758A}" destId="{CAA6DD7C-6446-42CD-9CAB-BD4ACB41CCC2}" srcOrd="2" destOrd="0" presId="urn:microsoft.com/office/officeart/2018/2/layout/IconVerticalSolidList"/>
    <dgm:cxn modelId="{A9CE1835-67B9-2241-8CF2-209665001CFC}" type="presParOf" srcId="{CAA6DD7C-6446-42CD-9CAB-BD4ACB41CCC2}" destId="{ECDBEA42-5372-4C97-90D9-AEA051DC54DB}" srcOrd="0" destOrd="0" presId="urn:microsoft.com/office/officeart/2018/2/layout/IconVerticalSolidList"/>
    <dgm:cxn modelId="{9BC4AC9F-39BF-5345-9206-371C760DD46D}" type="presParOf" srcId="{CAA6DD7C-6446-42CD-9CAB-BD4ACB41CCC2}" destId="{864941D0-CCD0-4040-A13C-9D179A165A8C}" srcOrd="1" destOrd="0" presId="urn:microsoft.com/office/officeart/2018/2/layout/IconVerticalSolidList"/>
    <dgm:cxn modelId="{04BECAEA-5CCD-474C-9B7C-A84D4801B30B}" type="presParOf" srcId="{CAA6DD7C-6446-42CD-9CAB-BD4ACB41CCC2}" destId="{AD3B60E9-ABB1-498A-A1F5-6252722C12F6}" srcOrd="2" destOrd="0" presId="urn:microsoft.com/office/officeart/2018/2/layout/IconVerticalSolidList"/>
    <dgm:cxn modelId="{5AD08D4E-CF31-474E-90A3-36E28672F8E4}" type="presParOf" srcId="{CAA6DD7C-6446-42CD-9CAB-BD4ACB41CCC2}" destId="{D8A9CA38-677C-4052-9217-C335E48B7DDC}" srcOrd="3" destOrd="0" presId="urn:microsoft.com/office/officeart/2018/2/layout/IconVerticalSolidList"/>
    <dgm:cxn modelId="{375E4BC6-984F-9045-86E9-30C71F13767F}" type="presParOf" srcId="{9D1951EC-5913-420C-9328-582B4607758A}" destId="{E6852288-6771-4310-9957-CAB45C24C14A}" srcOrd="3" destOrd="0" presId="urn:microsoft.com/office/officeart/2018/2/layout/IconVerticalSolidList"/>
    <dgm:cxn modelId="{8FFAE8BD-FDDA-1148-9EC7-6F3F6138D3B6}" type="presParOf" srcId="{9D1951EC-5913-420C-9328-582B4607758A}" destId="{0AC02522-39FC-4DB5-BC09-B3C3206D26F3}" srcOrd="4" destOrd="0" presId="urn:microsoft.com/office/officeart/2018/2/layout/IconVerticalSolidList"/>
    <dgm:cxn modelId="{A7F468EC-30A3-1742-B622-B3C5A7F66D66}" type="presParOf" srcId="{0AC02522-39FC-4DB5-BC09-B3C3206D26F3}" destId="{AAF4ADC3-5985-444F-9123-9EDBF9C0B4DF}" srcOrd="0" destOrd="0" presId="urn:microsoft.com/office/officeart/2018/2/layout/IconVerticalSolidList"/>
    <dgm:cxn modelId="{39D8334E-3FAF-B749-A4CD-D43AF8E1E7DD}" type="presParOf" srcId="{0AC02522-39FC-4DB5-BC09-B3C3206D26F3}" destId="{9764DC8F-5DD5-4B34-BA11-B246A946AAAC}" srcOrd="1" destOrd="0" presId="urn:microsoft.com/office/officeart/2018/2/layout/IconVerticalSolidList"/>
    <dgm:cxn modelId="{FE19BEFA-6EDA-5A41-BCA9-CCBD3CB54F1F}" type="presParOf" srcId="{0AC02522-39FC-4DB5-BC09-B3C3206D26F3}" destId="{861C1644-BF1C-4F7E-B2CE-DCFE75AAA7B9}" srcOrd="2" destOrd="0" presId="urn:microsoft.com/office/officeart/2018/2/layout/IconVerticalSolidList"/>
    <dgm:cxn modelId="{A9895F62-4E48-434A-8EFA-5B64BC19D7B9}" type="presParOf" srcId="{0AC02522-39FC-4DB5-BC09-B3C3206D26F3}" destId="{125870E3-C4FC-45AD-9388-CC59C32BB74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73B1C9-17E4-4F69-99D5-7B7F6F706670}">
      <dsp:nvSpPr>
        <dsp:cNvPr id="0" name=""/>
        <dsp:cNvSpPr/>
      </dsp:nvSpPr>
      <dsp:spPr>
        <a:xfrm>
          <a:off x="0" y="491"/>
          <a:ext cx="4280127" cy="114925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D18A3E-FCFF-4C95-9FB4-F3A2778F3798}">
      <dsp:nvSpPr>
        <dsp:cNvPr id="0" name=""/>
        <dsp:cNvSpPr/>
      </dsp:nvSpPr>
      <dsp:spPr>
        <a:xfrm>
          <a:off x="347648" y="259072"/>
          <a:ext cx="632087" cy="632087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2">
                <a:shade val="45000"/>
                <a:satMod val="135000"/>
              </a:schemeClr>
              <a:prstClr val="white"/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25000" b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DA4983-F5D3-4B99-96CD-5BC4F0F96F52}">
      <dsp:nvSpPr>
        <dsp:cNvPr id="0" name=""/>
        <dsp:cNvSpPr/>
      </dsp:nvSpPr>
      <dsp:spPr>
        <a:xfrm>
          <a:off x="1327384" y="491"/>
          <a:ext cx="2952742" cy="11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29" tIns="121629" rIns="121629" bIns="12162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Ethics, in general, are like morals. </a:t>
          </a:r>
        </a:p>
      </dsp:txBody>
      <dsp:txXfrm>
        <a:off x="1327384" y="491"/>
        <a:ext cx="2952742" cy="1149250"/>
      </dsp:txXfrm>
    </dsp:sp>
    <dsp:sp modelId="{ECDBEA42-5372-4C97-90D9-AEA051DC54DB}">
      <dsp:nvSpPr>
        <dsp:cNvPr id="0" name=""/>
        <dsp:cNvSpPr/>
      </dsp:nvSpPr>
      <dsp:spPr>
        <a:xfrm>
          <a:off x="0" y="1437054"/>
          <a:ext cx="4280127" cy="114925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4941D0-CCD0-4040-A13C-9D179A165A8C}">
      <dsp:nvSpPr>
        <dsp:cNvPr id="0" name=""/>
        <dsp:cNvSpPr/>
      </dsp:nvSpPr>
      <dsp:spPr>
        <a:xfrm>
          <a:off x="347648" y="1695636"/>
          <a:ext cx="632087" cy="632087"/>
        </a:xfrm>
        <a:prstGeom prst="rect">
          <a:avLst/>
        </a:prstGeom>
        <a:blipFill dpi="0" rotWithShape="1">
          <a:blip xmlns:r="http://schemas.openxmlformats.org/officeDocument/2006/relationships" r:embed="rId4">
            <a:alphaModFix amt="76897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A9CA38-677C-4052-9217-C335E48B7DDC}">
      <dsp:nvSpPr>
        <dsp:cNvPr id="0" name=""/>
        <dsp:cNvSpPr/>
      </dsp:nvSpPr>
      <dsp:spPr>
        <a:xfrm>
          <a:off x="1327384" y="1437054"/>
          <a:ext cx="2952742" cy="11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29" tIns="121629" rIns="121629" bIns="12162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Ethics is the standard of the right or wrong thing. </a:t>
          </a:r>
        </a:p>
      </dsp:txBody>
      <dsp:txXfrm>
        <a:off x="1327384" y="1437054"/>
        <a:ext cx="2952742" cy="1149250"/>
      </dsp:txXfrm>
    </dsp:sp>
    <dsp:sp modelId="{AAF4ADC3-5985-444F-9123-9EDBF9C0B4DF}">
      <dsp:nvSpPr>
        <dsp:cNvPr id="0" name=""/>
        <dsp:cNvSpPr/>
      </dsp:nvSpPr>
      <dsp:spPr>
        <a:xfrm>
          <a:off x="0" y="2873618"/>
          <a:ext cx="4280127" cy="114925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64DC8F-5DD5-4B34-BA11-B246A946AAAC}">
      <dsp:nvSpPr>
        <dsp:cNvPr id="0" name=""/>
        <dsp:cNvSpPr/>
      </dsp:nvSpPr>
      <dsp:spPr>
        <a:xfrm>
          <a:off x="347648" y="3132199"/>
          <a:ext cx="632087" cy="632087"/>
        </a:xfrm>
        <a:prstGeom prst="rect">
          <a:avLst/>
        </a:prstGeom>
        <a:blipFill dpi="0" rotWithShape="1">
          <a:blip xmlns:r="http://schemas.openxmlformats.org/officeDocument/2006/relationships" r:embed="rId6">
            <a:alphaModFix amt="77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5870E3-C4FC-45AD-9388-CC59C32BB741}">
      <dsp:nvSpPr>
        <dsp:cNvPr id="0" name=""/>
        <dsp:cNvSpPr/>
      </dsp:nvSpPr>
      <dsp:spPr>
        <a:xfrm>
          <a:off x="1327384" y="2873618"/>
          <a:ext cx="2952742" cy="11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29" tIns="121629" rIns="121629" bIns="12162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Morals is the personal viewpoint of the right or wrong thing. </a:t>
          </a:r>
        </a:p>
      </dsp:txBody>
      <dsp:txXfrm>
        <a:off x="1327384" y="2873618"/>
        <a:ext cx="2952742" cy="1149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jpg>
</file>

<file path=ppt/media/image12.jpg>
</file>

<file path=ppt/media/image2.jpg>
</file>

<file path=ppt/media/image3.png>
</file>

<file path=ppt/media/image4.png>
</file>

<file path=ppt/media/image5.svg>
</file>

<file path=ppt/media/image6.png>
</file>

<file path=ppt/media/image7.sv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1/28/22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en-US" dirty="0"/>
              <a:t>  </a:t>
            </a: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792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Consider clinical trials: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When is it right for a human to be tested on for the results of medical treatment?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dirty="0"/>
              <a:t>Only when there is good reason to believe that the treatment will help the patients who are subjects in the trials.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When is it okay to use a treatment that does no harm to a patient, such as a placebo?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dirty="0"/>
              <a:t>Only when it is to be compared to another treatment and the results of which treatment will do better is unknown.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379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40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review boards job is not done once they approve research. In fact, it is the review boards job to require routine progress, or check ins, on the research.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review board can disapprove a research proposal with changes for the researchers to resubmit.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996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652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is for experiments or even surveys.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Informed consent for a survey: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Providing approximately how much time it may take.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Providing what questions may be asked.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90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Through Example on Excel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5402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Answers: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1. NO! Clinical trials should use randomized experiments only when there is good reason to believe that the treatment will help the patients who are subjects in the trials.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2. NO! IRB do routinely checks at least once a year.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3. NO! A treatment that has no harm, such as a placebo, should only be given when comparing to another treatment and the results of which will do better is unknown.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654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1/28/22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mstat.org/ASA/Your-Career/Ethical-Guidelines-for-Statistical-Practice.aspx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hyperlink" Target="https://creativecommons.org/licenses/by-nc-sa/3.0/" TargetMode="External"/><Relationship Id="rId4" Type="http://schemas.openxmlformats.org/officeDocument/2006/relationships/diagramLayout" Target="../diagrams/layout1.xml"/><Relationship Id="rId9" Type="http://schemas.openxmlformats.org/officeDocument/2006/relationships/hyperlink" Target="https://k12.libretexts.org/Bookshelves/Philosophy/08:_Chapter_8/8.01:_Section_1-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://waldenwritingcenter.blogspot.com/2015/03/planning-your-proposal-why-now-is-time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d/3.0/" TargetMode="External"/><Relationship Id="rId4" Type="http://schemas.openxmlformats.org/officeDocument/2006/relationships/hyperlink" Target="http://theconversation.com/if-we-dont-own-our-genes-what-protects-study-subjects-in-genetic-research-56003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creativecommons.org/licenses/by-nd/3.0/" TargetMode="External"/><Relationship Id="rId4" Type="http://schemas.openxmlformats.org/officeDocument/2006/relationships/hyperlink" Target="http://mediatorblahblah.blogspot.com/2006/11/further-erosion-of-confidentiality.html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Statistical Ethics - </a:t>
            </a:r>
            <a:r>
              <a:rPr lang="en-US" sz="4000" dirty="0">
                <a:solidFill>
                  <a:srgbClr val="FFFFFF"/>
                </a:solidFill>
              </a:rPr>
              <a:t>summarized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Tracey Dudding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Ethics Review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671B1-DE8E-C84D-B572-2432C050A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/>
              <a:t> Before any research may begin the research or study’s plan must be reviewed by an Institutional Review Board.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 Whenever gathering data, in an experiment or even a survey, informed consent must be obtained by the subjects.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 After data is collected, the data must remain confidential.  </a:t>
            </a:r>
          </a:p>
        </p:txBody>
      </p:sp>
    </p:spTree>
    <p:extLst>
      <p:ext uri="{BB962C8B-B14F-4D97-AF65-F5344CB8AC3E}">
        <p14:creationId xmlns:p14="http://schemas.microsoft.com/office/powerpoint/2010/main" val="3450897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010F4-E145-2B44-8413-3CC6645A5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&amp; Further topics To 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DB096-B7D9-5148-BAF0-FD00BD1A9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2800" dirty="0">
                <a:hlinkClick r:id="rId2"/>
              </a:rPr>
              <a:t> Ethical Guidelines for Statistical Practice </a:t>
            </a:r>
            <a:r>
              <a:rPr lang="en-US" sz="2800" dirty="0"/>
              <a:t>(American Statistical Association)</a:t>
            </a:r>
            <a:endParaRPr lang="en-US" sz="2800" dirty="0">
              <a:hlinkClick r:id="rId2"/>
            </a:endParaRPr>
          </a:p>
          <a:p>
            <a:pPr>
              <a:buFont typeface="Wingdings" pitchFamily="2" charset="2"/>
              <a:buChar char="q"/>
            </a:pPr>
            <a:r>
              <a:rPr lang="en-US" sz="2800" dirty="0">
                <a:hlinkClick r:id="rId2"/>
              </a:rPr>
              <a:t> HIPAA </a:t>
            </a:r>
            <a:r>
              <a:rPr lang="en-US" sz="2800" dirty="0"/>
              <a:t>(CDC)</a:t>
            </a:r>
            <a:endParaRPr lang="en-US" sz="2800" dirty="0">
              <a:hlinkClick r:id="rId2"/>
            </a:endParaRPr>
          </a:p>
          <a:p>
            <a:pPr>
              <a:buFont typeface="Wingdings" pitchFamily="2" charset="2"/>
              <a:buChar char="q"/>
            </a:pPr>
            <a:r>
              <a:rPr lang="en-US" sz="2800" dirty="0">
                <a:hlinkClick r:id="rId2"/>
              </a:rPr>
              <a:t> All other content </a:t>
            </a:r>
            <a:r>
              <a:rPr lang="en-US" sz="2800" dirty="0"/>
              <a:t>: Exploring the Practices of Statistics (Moor, McCabe, Craig)</a:t>
            </a:r>
          </a:p>
          <a:p>
            <a:pPr>
              <a:buFont typeface="Wingdings" pitchFamily="2" charset="2"/>
              <a:buChar char="q"/>
            </a:pPr>
            <a:endParaRPr lang="en-US" sz="2800" dirty="0"/>
          </a:p>
          <a:p>
            <a:pPr>
              <a:buFont typeface="Wingdings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13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What is ethics? 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7B55DF79-18B1-4CD4-A66A-65C85D33D0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5218287"/>
              </p:ext>
            </p:extLst>
          </p:nvPr>
        </p:nvGraphicFramePr>
        <p:xfrm>
          <a:off x="820928" y="1865086"/>
          <a:ext cx="4280127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" name="Picture 10" descr="A picture containing timeline&#10;&#10;Description automatically generated">
            <a:extLst>
              <a:ext uri="{FF2B5EF4-FFF2-40B4-BE49-F238E27FC236}">
                <a16:creationId xmlns:a16="http://schemas.microsoft.com/office/drawing/2014/main" id="{CCCEE2C8-EF5D-594F-85F0-C3A60514FB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518496" y="2408618"/>
            <a:ext cx="6453397" cy="29362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15DEFE2-9556-154A-BEB6-194FD586E23C}"/>
              </a:ext>
            </a:extLst>
          </p:cNvPr>
          <p:cNvSpPr txBox="1"/>
          <p:nvPr/>
        </p:nvSpPr>
        <p:spPr>
          <a:xfrm>
            <a:off x="9006831" y="5344914"/>
            <a:ext cx="40885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9" tooltip="https://k12.libretexts.org/Bookshelves/Philosophy/08:_Chapter_8/8.01:_Section_1-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10" tooltip="https://creativecommons.org/licenses/by-nc-sa/3.0/"/>
              </a:rPr>
              <a:t>CC BY-SA-NC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181633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 descr="Magnifying glass showing decling performance">
            <a:extLst>
              <a:ext uri="{FF2B5EF4-FFF2-40B4-BE49-F238E27FC236}">
                <a16:creationId xmlns:a16="http://schemas.microsoft.com/office/drawing/2014/main" id="{70112694-2564-41AA-BE81-320022BF09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32000"/>
          </a:blip>
          <a:srcRect t="1209" r="-1" b="14499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3D751A0-A406-9C48-8D54-6E0C5A6B3534}"/>
              </a:ext>
            </a:extLst>
          </p:cNvPr>
          <p:cNvSpPr/>
          <p:nvPr/>
        </p:nvSpPr>
        <p:spPr>
          <a:xfrm>
            <a:off x="1727191" y="1828800"/>
            <a:ext cx="2849874" cy="3200400"/>
          </a:xfrm>
          <a:prstGeom prst="rect">
            <a:avLst/>
          </a:prstGeom>
          <a:solidFill>
            <a:schemeClr val="accent1">
              <a:lumMod val="75000"/>
              <a:alpha val="41329"/>
            </a:schemeClr>
          </a:solidFill>
          <a:ln>
            <a:noFill/>
          </a:ln>
          <a:effectLst>
            <a:glow>
              <a:schemeClr val="accent1"/>
            </a:glow>
            <a:outerShdw sx="1000" sy="1000" algn="ctr" rotWithShape="0">
              <a:srgbClr val="000000"/>
            </a:outerShdw>
            <a:reflection endPos="0" dir="5400000" sy="-100000" algn="bl" rotWithShape="0"/>
            <a:softEdge rad="135057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Basic data ethics - 1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BAF3B9-DE4D-9E42-AF88-DC59D41A2259}"/>
              </a:ext>
            </a:extLst>
          </p:cNvPr>
          <p:cNvSpPr/>
          <p:nvPr/>
        </p:nvSpPr>
        <p:spPr>
          <a:xfrm>
            <a:off x="4835674" y="1828799"/>
            <a:ext cx="6780409" cy="3200400"/>
          </a:xfrm>
          <a:prstGeom prst="rect">
            <a:avLst/>
          </a:prstGeom>
          <a:solidFill>
            <a:schemeClr val="accent1">
              <a:lumMod val="75000"/>
              <a:alpha val="41329"/>
            </a:schemeClr>
          </a:solidFill>
          <a:ln>
            <a:noFill/>
          </a:ln>
          <a:effectLst>
            <a:glow>
              <a:schemeClr val="accent1"/>
            </a:glow>
            <a:outerShdw sx="1000" sy="1000" algn="ctr" rotWithShape="0">
              <a:srgbClr val="000000"/>
            </a:outerShdw>
            <a:reflection endPos="0" dir="5400000" sy="-100000" algn="bl" rotWithShape="0"/>
            <a:softEdge rad="135057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</p:spPr>
        <p:txBody>
          <a:bodyPr anchor="ctr">
            <a:normAutofit/>
          </a:bodyPr>
          <a:lstStyle/>
          <a:p>
            <a:pPr>
              <a:buClr>
                <a:schemeClr val="accent1">
                  <a:lumMod val="20000"/>
                  <a:lumOff val="80000"/>
                </a:schemeClr>
              </a:buClr>
              <a:buFont typeface="Wingdings" pitchFamily="2" charset="2"/>
              <a:buChar char="q"/>
            </a:pP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/>
              <a:t>Before beginning, the study must undergo a review by an institutional review board in order to protect the subjects from possible harm. </a:t>
            </a:r>
          </a:p>
        </p:txBody>
      </p:sp>
    </p:spTree>
    <p:extLst>
      <p:ext uri="{BB962C8B-B14F-4D97-AF65-F5344CB8AC3E}">
        <p14:creationId xmlns:p14="http://schemas.microsoft.com/office/powerpoint/2010/main" val="11315760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10303674" cy="1499616"/>
          </a:xfrm>
        </p:spPr>
        <p:txBody>
          <a:bodyPr/>
          <a:lstStyle/>
          <a:p>
            <a:r>
              <a:rPr lang="en-US" dirty="0"/>
              <a:t>Institutional review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86000"/>
            <a:ext cx="10744201" cy="4023360"/>
          </a:xfrm>
        </p:spPr>
        <p:txBody>
          <a:bodyPr/>
          <a:lstStyle/>
          <a:p>
            <a:pPr lvl="5">
              <a:buFont typeface="Wingdings" pitchFamily="2" charset="2"/>
              <a:buChar char="q"/>
            </a:pPr>
            <a:r>
              <a:rPr lang="en-US" sz="2800" dirty="0"/>
              <a:t> Purpose: To protect the rights and welfare of human subjects recruited to participate in research activates by reviewing the plan of study. </a:t>
            </a:r>
          </a:p>
        </p:txBody>
      </p:sp>
      <p:pic>
        <p:nvPicPr>
          <p:cNvPr id="21" name="Picture 20" descr="A picture containing diagram&#10;&#10;Description automatically generated">
            <a:extLst>
              <a:ext uri="{FF2B5EF4-FFF2-40B4-BE49-F238E27FC236}">
                <a16:creationId xmlns:a16="http://schemas.microsoft.com/office/drawing/2014/main" id="{D2608CCE-62D5-954A-B5E3-4ACCFEDC3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37829" y="3493822"/>
            <a:ext cx="5254171" cy="324876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7AE6A0E-55E5-BD41-AC27-6D68903060E5}"/>
              </a:ext>
            </a:extLst>
          </p:cNvPr>
          <p:cNvSpPr txBox="1"/>
          <p:nvPr/>
        </p:nvSpPr>
        <p:spPr>
          <a:xfrm>
            <a:off x="9144908" y="6627168"/>
            <a:ext cx="38601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://waldenwritingcenter.blogspot.com/2015/03/planning-your-proposal-why-now-is-time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nc-nd/3.0/"/>
              </a:rPr>
              <a:t>CC BY-NC-ND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483925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 descr="Magnifying glass showing decling performance">
            <a:extLst>
              <a:ext uri="{FF2B5EF4-FFF2-40B4-BE49-F238E27FC236}">
                <a16:creationId xmlns:a16="http://schemas.microsoft.com/office/drawing/2014/main" id="{70112694-2564-41AA-BE81-320022BF09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32000"/>
          </a:blip>
          <a:srcRect t="1209" r="-1" b="14499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3D751A0-A406-9C48-8D54-6E0C5A6B3534}"/>
              </a:ext>
            </a:extLst>
          </p:cNvPr>
          <p:cNvSpPr/>
          <p:nvPr/>
        </p:nvSpPr>
        <p:spPr>
          <a:xfrm>
            <a:off x="1727191" y="1828800"/>
            <a:ext cx="2849874" cy="3200400"/>
          </a:xfrm>
          <a:prstGeom prst="rect">
            <a:avLst/>
          </a:prstGeom>
          <a:solidFill>
            <a:schemeClr val="accent1">
              <a:lumMod val="75000"/>
              <a:alpha val="41329"/>
            </a:schemeClr>
          </a:solidFill>
          <a:ln>
            <a:noFill/>
          </a:ln>
          <a:effectLst>
            <a:glow>
              <a:schemeClr val="accent1"/>
            </a:glow>
            <a:outerShdw sx="1000" sy="1000" algn="ctr" rotWithShape="0">
              <a:srgbClr val="000000"/>
            </a:outerShdw>
            <a:reflection endPos="0" dir="5400000" sy="-100000" algn="bl" rotWithShape="0"/>
            <a:softEdge rad="135057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Basic data ethics - 2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BAF3B9-DE4D-9E42-AF88-DC59D41A2259}"/>
              </a:ext>
            </a:extLst>
          </p:cNvPr>
          <p:cNvSpPr/>
          <p:nvPr/>
        </p:nvSpPr>
        <p:spPr>
          <a:xfrm>
            <a:off x="4835674" y="1828799"/>
            <a:ext cx="6780409" cy="3200400"/>
          </a:xfrm>
          <a:prstGeom prst="rect">
            <a:avLst/>
          </a:prstGeom>
          <a:solidFill>
            <a:schemeClr val="accent1">
              <a:lumMod val="75000"/>
              <a:alpha val="41329"/>
            </a:schemeClr>
          </a:solidFill>
          <a:ln>
            <a:noFill/>
          </a:ln>
          <a:effectLst>
            <a:glow>
              <a:schemeClr val="accent1"/>
            </a:glow>
            <a:outerShdw sx="1000" sy="1000" algn="ctr" rotWithShape="0">
              <a:srgbClr val="000000"/>
            </a:outerShdw>
            <a:reflection endPos="0" dir="5400000" sy="-100000" algn="bl" rotWithShape="0"/>
            <a:softEdge rad="135057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</p:spPr>
        <p:txBody>
          <a:bodyPr anchor="ctr">
            <a:normAutofit/>
          </a:bodyPr>
          <a:lstStyle/>
          <a:p>
            <a:pPr>
              <a:buClr>
                <a:schemeClr val="accent1">
                  <a:lumMod val="20000"/>
                  <a:lumOff val="80000"/>
                </a:schemeClr>
              </a:buClr>
              <a:buFont typeface="Wingdings" pitchFamily="2" charset="2"/>
              <a:buChar char="q"/>
            </a:pP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sz="2800" dirty="0"/>
              <a:t>All individuals who are subjects in a study must give their informed consent before data is collected.</a:t>
            </a:r>
          </a:p>
        </p:txBody>
      </p:sp>
    </p:spTree>
    <p:extLst>
      <p:ext uri="{BB962C8B-B14F-4D97-AF65-F5344CB8AC3E}">
        <p14:creationId xmlns:p14="http://schemas.microsoft.com/office/powerpoint/2010/main" val="10100796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Informed consent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pPr fontAlgn="ctr">
              <a:buFont typeface="Wingdings" pitchFamily="2" charset="2"/>
              <a:buChar char="q"/>
            </a:pPr>
            <a:r>
              <a:rPr lang="en-US" sz="2800" dirty="0"/>
              <a:t> Subjects know about the nature and purpose of a study and any risk of harm. </a:t>
            </a:r>
          </a:p>
          <a:p>
            <a:pPr fontAlgn="ctr">
              <a:buFont typeface="Wingdings" pitchFamily="2" charset="2"/>
              <a:buChar char="q"/>
            </a:pPr>
            <a:r>
              <a:rPr lang="en-US" sz="2800" dirty="0"/>
              <a:t> Once subjects know about the nature, purpose, and risk of a study they </a:t>
            </a:r>
            <a:r>
              <a:rPr lang="en-US" sz="2800" b="1" dirty="0"/>
              <a:t>may</a:t>
            </a:r>
            <a:r>
              <a:rPr lang="en-US" sz="2800" dirty="0"/>
              <a:t> or </a:t>
            </a:r>
            <a:r>
              <a:rPr lang="en-US" sz="2800" b="1" dirty="0"/>
              <a:t>may not </a:t>
            </a:r>
            <a:r>
              <a:rPr lang="en-US" sz="2800" dirty="0"/>
              <a:t>give consent. </a:t>
            </a:r>
          </a:p>
          <a:p>
            <a:endParaRPr lang="en-US" dirty="0"/>
          </a:p>
        </p:txBody>
      </p: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85EB8268-F16B-4547-AD04-C0A85E84D2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3921" t="4861" r="30919" b="-4862"/>
          <a:stretch/>
        </p:blipFill>
        <p:spPr>
          <a:xfrm>
            <a:off x="7315200" y="9"/>
            <a:ext cx="4876799" cy="720839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C868752-549A-B74C-860C-883ECB553EC8}"/>
              </a:ext>
            </a:extLst>
          </p:cNvPr>
          <p:cNvSpPr txBox="1"/>
          <p:nvPr/>
        </p:nvSpPr>
        <p:spPr>
          <a:xfrm>
            <a:off x="9928239" y="6657945"/>
            <a:ext cx="2263760" cy="2000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chemeClr val="tx1"/>
                </a:solidFill>
                <a:hlinkClick r:id="rId4" tooltip="http://theconversation.com/if-we-dont-own-our-genes-what-protects-study-subjects-in-genetic-research-5600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chemeClr val="tx1"/>
                </a:solidFill>
              </a:rPr>
              <a:t> by Unknown Author is licensed under </a:t>
            </a:r>
            <a:r>
              <a:rPr lang="en-US" sz="700" dirty="0">
                <a:solidFill>
                  <a:schemeClr val="tx1"/>
                </a:solidFill>
                <a:hlinkClick r:id="rId5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123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 descr="Magnifying glass showing decling performance">
            <a:extLst>
              <a:ext uri="{FF2B5EF4-FFF2-40B4-BE49-F238E27FC236}">
                <a16:creationId xmlns:a16="http://schemas.microsoft.com/office/drawing/2014/main" id="{70112694-2564-41AA-BE81-320022BF0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2000"/>
          </a:blip>
          <a:srcRect t="1209" r="-1" b="14499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3D751A0-A406-9C48-8D54-6E0C5A6B3534}"/>
              </a:ext>
            </a:extLst>
          </p:cNvPr>
          <p:cNvSpPr/>
          <p:nvPr/>
        </p:nvSpPr>
        <p:spPr>
          <a:xfrm>
            <a:off x="1727191" y="1828800"/>
            <a:ext cx="2849874" cy="3200400"/>
          </a:xfrm>
          <a:prstGeom prst="rect">
            <a:avLst/>
          </a:prstGeom>
          <a:solidFill>
            <a:schemeClr val="accent1">
              <a:lumMod val="75000"/>
              <a:alpha val="41329"/>
            </a:schemeClr>
          </a:solidFill>
          <a:ln>
            <a:noFill/>
          </a:ln>
          <a:effectLst>
            <a:glow>
              <a:schemeClr val="accent1"/>
            </a:glow>
            <a:outerShdw sx="1000" sy="1000" algn="ctr" rotWithShape="0">
              <a:srgbClr val="000000"/>
            </a:outerShdw>
            <a:reflection endPos="0" dir="5400000" sy="-100000" algn="bl" rotWithShape="0"/>
            <a:softEdge rad="135057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Basic data ethics - 3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BAF3B9-DE4D-9E42-AF88-DC59D41A2259}"/>
              </a:ext>
            </a:extLst>
          </p:cNvPr>
          <p:cNvSpPr/>
          <p:nvPr/>
        </p:nvSpPr>
        <p:spPr>
          <a:xfrm>
            <a:off x="4835674" y="1828799"/>
            <a:ext cx="6780409" cy="3200400"/>
          </a:xfrm>
          <a:prstGeom prst="rect">
            <a:avLst/>
          </a:prstGeom>
          <a:solidFill>
            <a:schemeClr val="accent1">
              <a:lumMod val="75000"/>
              <a:alpha val="41329"/>
            </a:schemeClr>
          </a:solidFill>
          <a:ln>
            <a:noFill/>
          </a:ln>
          <a:effectLst>
            <a:glow>
              <a:schemeClr val="accent1"/>
            </a:glow>
            <a:outerShdw sx="1000" sy="1000" algn="ctr" rotWithShape="0">
              <a:srgbClr val="000000"/>
            </a:outerShdw>
            <a:reflection endPos="0" dir="5400000" sy="-100000" algn="bl" rotWithShape="0"/>
            <a:softEdge rad="135057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</p:spPr>
        <p:txBody>
          <a:bodyPr anchor="ctr">
            <a:normAutofit/>
          </a:bodyPr>
          <a:lstStyle/>
          <a:p>
            <a:pPr>
              <a:buClr>
                <a:schemeClr val="accent1">
                  <a:lumMod val="20000"/>
                  <a:lumOff val="80000"/>
                </a:schemeClr>
              </a:buCl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</a:rPr>
              <a:t> </a:t>
            </a:r>
            <a:r>
              <a:rPr lang="en-US" sz="2800" dirty="0"/>
              <a:t>All individual data must be kept confidential. Only statistical summaries for groups of subjects may be made public.</a:t>
            </a:r>
          </a:p>
        </p:txBody>
      </p:sp>
    </p:spTree>
    <p:extLst>
      <p:ext uri="{BB962C8B-B14F-4D97-AF65-F5344CB8AC3E}">
        <p14:creationId xmlns:p14="http://schemas.microsoft.com/office/powerpoint/2010/main" val="2652320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1A0789-ED1D-8847-9C01-3F8F3FFA8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128" y="1018489"/>
            <a:ext cx="4754880" cy="822960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tx1"/>
                </a:solidFill>
              </a:rPr>
              <a:t>Confidentiality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4128" y="1841449"/>
            <a:ext cx="4754880" cy="464207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/>
              <a:t> Keeping all data about individuals private or secret. 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 How to achieve?</a:t>
            </a:r>
          </a:p>
          <a:p>
            <a:pPr lvl="2">
              <a:buFont typeface="Wingdings" pitchFamily="2" charset="2"/>
              <a:buChar char="q"/>
            </a:pPr>
            <a:r>
              <a:rPr lang="en-US" sz="2400" dirty="0"/>
              <a:t> Best practice: Separate the identity of the subjects from the remaining data. </a:t>
            </a:r>
          </a:p>
          <a:p>
            <a:pPr>
              <a:buFont typeface="Wingdings" pitchFamily="2" charset="2"/>
              <a:buChar char="q"/>
            </a:pPr>
            <a:endParaRPr lang="en-US" sz="28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91F9A21-6A2D-F948-9FF8-FAA9F896E2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97288" y="1020981"/>
            <a:ext cx="4754880" cy="822960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tx1"/>
                </a:solidFill>
              </a:rPr>
              <a:t>Anonymity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CF1D101-2E73-514B-8CB1-59F5507F1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97288" y="1841449"/>
            <a:ext cx="4754880" cy="464207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/>
              <a:t> Subjects are anonymous </a:t>
            </a:r>
          </a:p>
          <a:p>
            <a:pPr lvl="3">
              <a:buFont typeface="Wingdings" pitchFamily="2" charset="2"/>
              <a:buChar char="q"/>
            </a:pPr>
            <a:r>
              <a:rPr lang="en-US" sz="2400" dirty="0"/>
              <a:t>Their names are not known even to the director of the study.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Not commonly seen in statistical studies.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Prevents follow up questions to improve non-responsiveness and prevents informing subjects of results.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C6CB443B-ED05-0141-92A0-39BF34257D50}"/>
              </a:ext>
            </a:extLst>
          </p:cNvPr>
          <p:cNvSpPr txBox="1">
            <a:spLocks/>
          </p:cNvSpPr>
          <p:nvPr/>
        </p:nvSpPr>
        <p:spPr>
          <a:xfrm>
            <a:off x="5421361" y="1003975"/>
            <a:ext cx="768386" cy="822960"/>
          </a:xfrm>
          <a:prstGeom prst="rect">
            <a:avLst/>
          </a:prstGeom>
        </p:spPr>
        <p:txBody>
          <a:bodyPr vert="horz" lIns="137160" tIns="45720" rIns="137160" bIns="45720" rtlCol="0" anchor="ctr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2300" b="0" kern="1200" cap="none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chemeClr val="tx1"/>
                </a:solidFill>
              </a:rPr>
              <a:t>vs.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95351A-CDC2-ED49-86E9-088EDE01A8F3}"/>
              </a:ext>
            </a:extLst>
          </p:cNvPr>
          <p:cNvCxnSpPr>
            <a:cxnSpLocks/>
          </p:cNvCxnSpPr>
          <p:nvPr/>
        </p:nvCxnSpPr>
        <p:spPr>
          <a:xfrm flipV="1">
            <a:off x="754743" y="1754365"/>
            <a:ext cx="1079862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77EF17-BC5A-7848-91DC-13091AC3433B}"/>
              </a:ext>
            </a:extLst>
          </p:cNvPr>
          <p:cNvCxnSpPr>
            <a:cxnSpLocks/>
          </p:cNvCxnSpPr>
          <p:nvPr/>
        </p:nvCxnSpPr>
        <p:spPr>
          <a:xfrm>
            <a:off x="5791040" y="1768879"/>
            <a:ext cx="0" cy="4114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Logo, company name&#10;&#10;Description automatically generated">
            <a:extLst>
              <a:ext uri="{FF2B5EF4-FFF2-40B4-BE49-F238E27FC236}">
                <a16:creationId xmlns:a16="http://schemas.microsoft.com/office/drawing/2014/main" id="{F93DD647-5700-0447-B01D-ED9BBFEED5C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11163" y="4856917"/>
            <a:ext cx="1868992" cy="186899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EB1A45B-BF9D-A245-A459-6DED25286823}"/>
              </a:ext>
            </a:extLst>
          </p:cNvPr>
          <p:cNvSpPr txBox="1"/>
          <p:nvPr/>
        </p:nvSpPr>
        <p:spPr>
          <a:xfrm>
            <a:off x="-65316" y="6725909"/>
            <a:ext cx="453571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>
                <a:hlinkClick r:id="rId4" tooltip="http://mediatorblahblah.blogspot.com/2006/11/further-erosion-of-confidentiality.html"/>
              </a:rPr>
              <a:t>This Photo</a:t>
            </a:r>
            <a:r>
              <a:rPr lang="en-US" sz="500" dirty="0"/>
              <a:t> by Unknown Author is licensed under </a:t>
            </a:r>
            <a:r>
              <a:rPr lang="en-US" sz="500" dirty="0">
                <a:hlinkClick r:id="rId5" tooltip="https://creativecommons.org/licenses/by-nd/3.0/"/>
              </a:rPr>
              <a:t>CC BY-ND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3964751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10195415" cy="1499616"/>
          </a:xfrm>
        </p:spPr>
        <p:txBody>
          <a:bodyPr>
            <a:normAutofit/>
          </a:bodyPr>
          <a:lstStyle/>
          <a:p>
            <a:r>
              <a:rPr lang="en-US" dirty="0"/>
              <a:t>Let’s see if you have learned proper ethics!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84832"/>
            <a:ext cx="10398615" cy="4133088"/>
          </a:xfrm>
        </p:spPr>
        <p:txBody>
          <a:bodyPr>
            <a:noAutofit/>
          </a:bodyPr>
          <a:lstStyle/>
          <a:p>
            <a:r>
              <a:rPr lang="en-US" sz="2800" b="1" dirty="0"/>
              <a:t>What is wrong with these statements??</a:t>
            </a:r>
          </a:p>
          <a:p>
            <a:pPr marL="514350" indent="-514350" fontAlgn="ctr">
              <a:buFont typeface="+mj-lt"/>
              <a:buAutoNum type="arabicParenR"/>
            </a:pPr>
            <a:r>
              <a:rPr lang="en-US" sz="2800" dirty="0"/>
              <a:t>Clinical trials, to test medical treatments, are always ethical if they randomly assign patients to the treatments.</a:t>
            </a:r>
          </a:p>
          <a:p>
            <a:pPr marL="514350" indent="-514350" fontAlgn="ctr">
              <a:buFont typeface="+mj-lt"/>
              <a:buAutoNum type="arabicParenR"/>
            </a:pPr>
            <a:r>
              <a:rPr lang="en-US" sz="2800" dirty="0"/>
              <a:t>The job of an Institutional Review Board is complete when they decide to allow a study to be conducted.</a:t>
            </a:r>
          </a:p>
          <a:p>
            <a:pPr marL="514350" indent="-514350" fontAlgn="ctr">
              <a:buFont typeface="+mj-lt"/>
              <a:buAutoNum type="arabicParenR"/>
            </a:pPr>
            <a:r>
              <a:rPr lang="en-US" sz="2800" dirty="0"/>
              <a:t>A treatment that has no risk of physical harm to subjects is always ethical. </a:t>
            </a:r>
          </a:p>
        </p:txBody>
      </p:sp>
    </p:spTree>
    <p:extLst>
      <p:ext uri="{BB962C8B-B14F-4D97-AF65-F5344CB8AC3E}">
        <p14:creationId xmlns:p14="http://schemas.microsoft.com/office/powerpoint/2010/main" val="34527071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purl.org/dc/dcmitype/"/>
    <ds:schemaRef ds:uri="http://purl.org/dc/terms/"/>
    <ds:schemaRef ds:uri="http://www.w3.org/XML/1998/namespace"/>
    <ds:schemaRef ds:uri="http://purl.org/dc/elements/1.1/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6957</TotalTime>
  <Words>741</Words>
  <Application>Microsoft Macintosh PowerPoint</Application>
  <PresentationFormat>Widescreen</PresentationFormat>
  <Paragraphs>71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Statistical Ethics - summarized</vt:lpstr>
      <vt:lpstr>What is ethics? </vt:lpstr>
      <vt:lpstr>Basic data ethics - 1</vt:lpstr>
      <vt:lpstr>Institutional review boards</vt:lpstr>
      <vt:lpstr>Basic data ethics - 2</vt:lpstr>
      <vt:lpstr>Informed consent</vt:lpstr>
      <vt:lpstr>Basic data ethics - 3</vt:lpstr>
      <vt:lpstr>PowerPoint Presentation</vt:lpstr>
      <vt:lpstr>Let’s see if you have learned proper ethics!</vt:lpstr>
      <vt:lpstr>Ethics Review</vt:lpstr>
      <vt:lpstr>Resources &amp; Further topics To explore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Studies</dc:title>
  <dc:creator>Dudding, Tracey</dc:creator>
  <cp:lastModifiedBy>Dudding, Tracey</cp:lastModifiedBy>
  <cp:revision>21</cp:revision>
  <dcterms:created xsi:type="dcterms:W3CDTF">2022-01-29T00:51:24Z</dcterms:created>
  <dcterms:modified xsi:type="dcterms:W3CDTF">2022-02-02T20:49:18Z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